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48" r:id="rId2"/>
  </p:sldMasterIdLst>
  <p:notesMasterIdLst>
    <p:notesMasterId r:id="rId19"/>
  </p:notesMasterIdLst>
  <p:handoutMasterIdLst>
    <p:handoutMasterId r:id="rId20"/>
  </p:handoutMasterIdLst>
  <p:sldIdLst>
    <p:sldId id="258" r:id="rId3"/>
    <p:sldId id="305" r:id="rId4"/>
    <p:sldId id="308" r:id="rId5"/>
    <p:sldId id="295" r:id="rId6"/>
    <p:sldId id="312" r:id="rId7"/>
    <p:sldId id="313" r:id="rId8"/>
    <p:sldId id="314" r:id="rId9"/>
    <p:sldId id="262" r:id="rId10"/>
    <p:sldId id="315" r:id="rId11"/>
    <p:sldId id="319" r:id="rId12"/>
    <p:sldId id="317" r:id="rId13"/>
    <p:sldId id="318" r:id="rId14"/>
    <p:sldId id="310" r:id="rId15"/>
    <p:sldId id="309" r:id="rId16"/>
    <p:sldId id="311" r:id="rId17"/>
    <p:sldId id="257" r:id="rId18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57">
          <p15:clr>
            <a:srgbClr val="A4A3A4"/>
          </p15:clr>
        </p15:guide>
        <p15:guide id="2" orient="horz" pos="1721">
          <p15:clr>
            <a:srgbClr val="A4A3A4"/>
          </p15:clr>
        </p15:guide>
        <p15:guide id="3" orient="horz" pos="2586">
          <p15:clr>
            <a:srgbClr val="A4A3A4"/>
          </p15:clr>
        </p15:guide>
        <p15:guide id="4" orient="horz" pos="2842">
          <p15:clr>
            <a:srgbClr val="A4A3A4"/>
          </p15:clr>
        </p15:guide>
        <p15:guide id="5" orient="horz" pos="2299">
          <p15:clr>
            <a:srgbClr val="A4A3A4"/>
          </p15:clr>
        </p15:guide>
        <p15:guide id="6" orient="horz" pos="1417">
          <p15:clr>
            <a:srgbClr val="A4A3A4"/>
          </p15:clr>
        </p15:guide>
        <p15:guide id="7" orient="horz" pos="569">
          <p15:clr>
            <a:srgbClr val="A4A3A4"/>
          </p15:clr>
        </p15:guide>
        <p15:guide id="8" orient="horz" pos="793">
          <p15:clr>
            <a:srgbClr val="A4A3A4"/>
          </p15:clr>
        </p15:guide>
        <p15:guide id="9" orient="horz" pos="1220">
          <p15:clr>
            <a:srgbClr val="A4A3A4"/>
          </p15:clr>
        </p15:guide>
        <p15:guide id="10" orient="horz" pos="2431">
          <p15:clr>
            <a:srgbClr val="A4A3A4"/>
          </p15:clr>
        </p15:guide>
        <p15:guide id="11" pos="5600">
          <p15:clr>
            <a:srgbClr val="A4A3A4"/>
          </p15:clr>
        </p15:guide>
        <p15:guide id="12" pos="3040">
          <p15:clr>
            <a:srgbClr val="A4A3A4"/>
          </p15:clr>
        </p15:guide>
        <p15:guide id="13" pos="160">
          <p15:clr>
            <a:srgbClr val="A4A3A4"/>
          </p15:clr>
        </p15:guide>
        <p15:guide id="1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F3"/>
    <a:srgbClr val="B2C8DA"/>
    <a:srgbClr val="B2C800"/>
    <a:srgbClr val="C693C2"/>
    <a:srgbClr val="AF1280"/>
    <a:srgbClr val="E60000"/>
    <a:srgbClr val="F3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 snapToObjects="1" showGuides="1">
      <p:cViewPr varScale="1">
        <p:scale>
          <a:sx n="107" d="100"/>
          <a:sy n="107" d="100"/>
        </p:scale>
        <p:origin x="31" y="48"/>
      </p:cViewPr>
      <p:guideLst>
        <p:guide orient="horz" pos="3057"/>
        <p:guide orient="horz" pos="1721"/>
        <p:guide orient="horz" pos="2586"/>
        <p:guide orient="horz" pos="2842"/>
        <p:guide orient="horz" pos="2299"/>
        <p:guide orient="horz" pos="1417"/>
        <p:guide orient="horz" pos="569"/>
        <p:guide orient="horz" pos="793"/>
        <p:guide orient="horz" pos="1220"/>
        <p:guide orient="horz" pos="2431"/>
        <p:guide pos="5600"/>
        <p:guide pos="3040"/>
        <p:guide pos="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rrin\AppData\Local\Temp\proposal_public_download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Remote Data</a:t>
            </a:r>
            <a:r>
              <a:rPr lang="fr-FR" baseline="0"/>
              <a:t> Transfer</a:t>
            </a:r>
            <a:endParaRPr lang="fr-FR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Feuil3!$B$5</c:f>
              <c:strCache>
                <c:ptCount val="1"/>
                <c:pt idx="0">
                  <c:v>Data Portal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Feuil3!$A$6:$A$10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Feuil3!$B$6:$B$10</c:f>
              <c:numCache>
                <c:formatCode>General</c:formatCode>
                <c:ptCount val="5"/>
                <c:pt idx="0">
                  <c:v>110</c:v>
                </c:pt>
                <c:pt idx="1">
                  <c:v>305</c:v>
                </c:pt>
                <c:pt idx="2">
                  <c:v>276</c:v>
                </c:pt>
                <c:pt idx="3">
                  <c:v>699</c:v>
                </c:pt>
                <c:pt idx="4">
                  <c:v>665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85-4BA3-9FA6-1FDAD75738E3}"/>
            </c:ext>
          </c:extLst>
        </c:ser>
        <c:ser>
          <c:idx val="1"/>
          <c:order val="1"/>
          <c:tx>
            <c:strRef>
              <c:f>Feuil3!$C$5</c:f>
              <c:strCache>
                <c:ptCount val="1"/>
                <c:pt idx="0">
                  <c:v>Sftp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Feuil3!$A$6:$A$10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Feuil3!$C$6:$C$10</c:f>
              <c:numCache>
                <c:formatCode>General</c:formatCode>
                <c:ptCount val="5"/>
                <c:pt idx="2">
                  <c:v>16</c:v>
                </c:pt>
                <c:pt idx="3">
                  <c:v>37</c:v>
                </c:pt>
                <c:pt idx="4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E85-4BA3-9FA6-1FDAD75738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6249432"/>
        <c:axId val="616250088"/>
      </c:lineChart>
      <c:catAx>
        <c:axId val="616249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16250088"/>
        <c:crosses val="autoZero"/>
        <c:auto val="1"/>
        <c:lblAlgn val="ctr"/>
        <c:lblOffset val="100"/>
        <c:noMultiLvlLbl val="0"/>
      </c:catAx>
      <c:valAx>
        <c:axId val="616250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of</a:t>
                </a:r>
                <a:r>
                  <a:rPr lang="en-US" baseline="0"/>
                  <a:t> datsates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2.2222222222222223E-2"/>
              <c:y val="0.3445869787109944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16249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Feuil1!$C$13:$I$13</c:f>
              <c:numCache>
                <c:formatCode>General</c:formatCode>
                <c:ptCount val="7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</c:numCache>
            </c:numRef>
          </c:cat>
          <c:val>
            <c:numRef>
              <c:f>Feuil1!$C$14:$I$14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6</c:v>
                </c:pt>
                <c:pt idx="4">
                  <c:v>5</c:v>
                </c:pt>
                <c:pt idx="5">
                  <c:v>8</c:v>
                </c:pt>
                <c:pt idx="6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38-4E59-88FE-2349C1B61C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50190576"/>
        <c:axId val="750188936"/>
      </c:barChart>
      <c:catAx>
        <c:axId val="750190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50188936"/>
        <c:crosses val="autoZero"/>
        <c:auto val="1"/>
        <c:lblAlgn val="ctr"/>
        <c:lblOffset val="100"/>
        <c:noMultiLvlLbl val="0"/>
      </c:catAx>
      <c:valAx>
        <c:axId val="750188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50190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A1E12-56A1-B34D-BADD-C17FBBE13C0A}" type="datetimeFigureOut">
              <a:rPr lang="fr-FR" smtClean="0"/>
              <a:t>04/11/2019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026A1C-D3C9-2D4C-A772-EF6EBC673CD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6144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E844E9-0426-42BA-B8D5-267884B975B8}" type="datetimeFigureOut">
              <a:rPr lang="en-GB" smtClean="0"/>
              <a:t>04/11/2019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80E1C9-1B45-42BA-8697-4F6F022EEFE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420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80E1C9-1B45-42BA-8697-4F6F022EEFE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354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matching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use </a:t>
            </a:r>
            <a:r>
              <a:rPr lang="fr-FR" dirty="0" err="1"/>
              <a:t>previously</a:t>
            </a:r>
            <a:r>
              <a:rPr lang="fr-FR" dirty="0"/>
              <a:t> data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E13B4-9D00-4912-B48F-1CA3C1352C83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6855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 A - PowerPoint Intro Blanche V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4" y="1828170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529258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0" name="ZoneTexte 19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‹N°›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  <p:sp>
        <p:nvSpPr>
          <p:cNvPr id="10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252415" y="4173564"/>
            <a:ext cx="94597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416514" y="4158168"/>
            <a:ext cx="3341625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6587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810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0549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1422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1643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1422360"/>
          </a:xfrm>
          <a:prstGeom prst="rect">
            <a:avLst/>
          </a:prstGeom>
        </p:spPr>
        <p:txBody>
          <a:bodyPr lIns="0" tIns="0" rIns="0" bIns="0">
            <a:normAutofit fontScale="53000"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1422360"/>
          </a:xfrm>
          <a:prstGeom prst="rect">
            <a:avLst/>
          </a:prstGeom>
        </p:spPr>
        <p:txBody>
          <a:bodyPr lIns="0" tIns="0" rIns="0" bIns="0">
            <a:normAutofit fontScale="53000"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31526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36894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880" cy="3979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5231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tIns="0" rIns="0" bIns="0">
            <a:normAutofit fontScale="17000"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1422360"/>
          </a:xfrm>
          <a:prstGeom prst="rect">
            <a:avLst/>
          </a:prstGeom>
        </p:spPr>
        <p:txBody>
          <a:bodyPr lIns="0" tIns="0" rIns="0" bIns="0">
            <a:normAutofit fontScale="53000"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1292760" cy="678240"/>
          </a:xfrm>
          <a:prstGeom prst="rect">
            <a:avLst/>
          </a:prstGeom>
        </p:spPr>
        <p:txBody>
          <a:bodyPr lIns="0" tIns="0" rIns="0" bIns="0">
            <a:normAutofit fontScale="17000"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8069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1422360"/>
          </a:xfrm>
          <a:prstGeom prst="rect">
            <a:avLst/>
          </a:prstGeom>
        </p:spPr>
        <p:txBody>
          <a:bodyPr lIns="0" tIns="0" rIns="0" bIns="0">
            <a:normAutofit fontScale="53000"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tIns="0" rIns="0" bIns="0">
            <a:normAutofit fontScale="17000"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1815120" y="1946520"/>
            <a:ext cx="1292760" cy="678240"/>
          </a:xfrm>
          <a:prstGeom prst="rect">
            <a:avLst/>
          </a:prstGeom>
        </p:spPr>
        <p:txBody>
          <a:bodyPr lIns="0" tIns="0" rIns="0" bIns="0">
            <a:normAutofit fontScale="17000"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53107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tIns="0" rIns="0" bIns="0">
            <a:normAutofit fontScale="17000"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tIns="0" rIns="0" bIns="0">
            <a:normAutofit fontScale="17000"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2649240" cy="67824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03298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240" cy="67824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457200" y="1946520"/>
            <a:ext cx="2649240" cy="678240"/>
          </a:xfrm>
          <a:prstGeom prst="rect">
            <a:avLst/>
          </a:prstGeom>
        </p:spPr>
        <p:txBody>
          <a:bodyPr lIns="0" tIns="0" rIns="0" bIns="0">
            <a:normAutofit fontScale="49000"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9468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 C - PowerPoint Intro Blanche V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4" y="2275132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97622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pour une image 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224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37" tIns="45718" rIns="91437" bIns="45718"/>
          <a:lstStyle>
            <a:lvl1pPr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‹N°›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  <p:sp>
        <p:nvSpPr>
          <p:cNvPr id="15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252415" y="4173564"/>
            <a:ext cx="94597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7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416514" y="4158168"/>
            <a:ext cx="3341625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0204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678240"/>
          </a:xfrm>
          <a:prstGeom prst="rect">
            <a:avLst/>
          </a:prstGeom>
        </p:spPr>
        <p:txBody>
          <a:bodyPr lIns="0" tIns="0" rIns="0" bIns="0">
            <a:normAutofit fontScale="17000"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678240"/>
          </a:xfrm>
          <a:prstGeom prst="rect">
            <a:avLst/>
          </a:prstGeom>
        </p:spPr>
        <p:txBody>
          <a:bodyPr lIns="0" tIns="0" rIns="0" bIns="0">
            <a:normAutofit fontScale="17000"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457200" y="1946520"/>
            <a:ext cx="1292760" cy="678240"/>
          </a:xfrm>
          <a:prstGeom prst="rect">
            <a:avLst/>
          </a:prstGeom>
        </p:spPr>
        <p:txBody>
          <a:bodyPr lIns="0" tIns="0" rIns="0" bIns="0">
            <a:normAutofit fontScale="17000"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 type="body"/>
          </p:nvPr>
        </p:nvSpPr>
        <p:spPr>
          <a:xfrm>
            <a:off x="1815120" y="1946520"/>
            <a:ext cx="1292760" cy="678240"/>
          </a:xfrm>
          <a:prstGeom prst="rect">
            <a:avLst/>
          </a:prstGeom>
        </p:spPr>
        <p:txBody>
          <a:bodyPr lIns="0" tIns="0" rIns="0" bIns="0">
            <a:normAutofit fontScale="17000"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76751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52840" cy="67824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1353240" y="1203480"/>
            <a:ext cx="852840" cy="67824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2248920" y="1203480"/>
            <a:ext cx="852840" cy="67824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 type="body"/>
          </p:nvPr>
        </p:nvSpPr>
        <p:spPr>
          <a:xfrm>
            <a:off x="457200" y="1946520"/>
            <a:ext cx="852840" cy="67824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6"/>
          <p:cNvSpPr>
            <a:spLocks noGrp="1"/>
          </p:cNvSpPr>
          <p:nvPr>
            <p:ph type="body"/>
          </p:nvPr>
        </p:nvSpPr>
        <p:spPr>
          <a:xfrm>
            <a:off x="1353240" y="1946520"/>
            <a:ext cx="852840" cy="67824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7"/>
          <p:cNvSpPr>
            <a:spLocks noGrp="1"/>
          </p:cNvSpPr>
          <p:nvPr>
            <p:ph type="body"/>
          </p:nvPr>
        </p:nvSpPr>
        <p:spPr>
          <a:xfrm>
            <a:off x="2248920" y="1946520"/>
            <a:ext cx="852840" cy="678240"/>
          </a:xfrm>
          <a:prstGeom prst="rect">
            <a:avLst/>
          </a:prstGeom>
        </p:spPr>
        <p:txBody>
          <a:bodyPr lIns="0" tIns="0" rIns="0" bIns="0">
            <a:normAutofit fontScale="5000"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0712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D - PowerPoint Intro Blanche V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1" name="Espace réservé pour une image 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224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37" tIns="45718" rIns="91437" bIns="45718"/>
          <a:lstStyle>
            <a:lvl1pPr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4" y="2275132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97622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‹N°›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  <p:sp>
        <p:nvSpPr>
          <p:cNvPr id="15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252415" y="4173564"/>
            <a:ext cx="94597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7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416514" y="4158168"/>
            <a:ext cx="3341625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0383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 B - PowerPoint Intercalair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4" y="2275132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97622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‹N°›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  <p:sp>
        <p:nvSpPr>
          <p:cNvPr id="10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218681" y="4712544"/>
            <a:ext cx="94597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382780" y="4697148"/>
            <a:ext cx="3341625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4151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6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  <p:sp>
        <p:nvSpPr>
          <p:cNvPr id="7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218681" y="4712544"/>
            <a:ext cx="94597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8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382780" y="4697148"/>
            <a:ext cx="3341625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766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7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  <p:sp>
        <p:nvSpPr>
          <p:cNvPr id="8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218681" y="4712544"/>
            <a:ext cx="94597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382780" y="4697148"/>
            <a:ext cx="3341625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8898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V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8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  <p:sp>
        <p:nvSpPr>
          <p:cNvPr id="10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218681" y="4712544"/>
            <a:ext cx="94597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1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382780" y="4697148"/>
            <a:ext cx="3341625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9795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 I - PowerPoint F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‹N°›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  <p:pic>
        <p:nvPicPr>
          <p:cNvPr id="4" name="Image 3" descr=" I - PowerPoint Fin_Texte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9" y="2108200"/>
            <a:ext cx="3011424" cy="923544"/>
          </a:xfrm>
          <a:prstGeom prst="rect">
            <a:avLst/>
          </a:prstGeom>
        </p:spPr>
      </p:pic>
      <p:sp>
        <p:nvSpPr>
          <p:cNvPr id="9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218681" y="4712544"/>
            <a:ext cx="94597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382780" y="4697148"/>
            <a:ext cx="3341625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149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re de section">
    <p:bg>
      <p:bgPr>
        <a:gradFill rotWithShape="1">
          <a:gsLst>
            <a:gs pos="0">
              <a:schemeClr val="accent1">
                <a:lumMod val="60000"/>
                <a:lumOff val="40000"/>
              </a:schemeClr>
            </a:gs>
            <a:gs pos="25000">
              <a:schemeClr val="accent1">
                <a:lumMod val="75000"/>
              </a:schemeClr>
            </a:gs>
            <a:gs pos="100000">
              <a:schemeClr val="accent1">
                <a:lumMod val="50000"/>
              </a:schemeClr>
            </a:gs>
          </a:gsLst>
          <a:path path="circle">
            <a:fillToRect l="10000" t="110000" r="1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0352" y="987552"/>
            <a:ext cx="7772400" cy="1021842"/>
          </a:xfrm>
          <a:prstGeom prst="rect">
            <a:avLst/>
          </a:prstGeo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3000" b="1" cap="none" baseline="0" dirty="0">
                <a:ln w="635"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0352" y="2028498"/>
            <a:ext cx="7772400" cy="1132284"/>
          </a:xfrm>
          <a:prstGeom prst="rect">
            <a:avLst/>
          </a:prstGeom>
        </p:spPr>
        <p:txBody>
          <a:bodyPr lIns="45720" rIns="45720" anchor="t"/>
          <a:lstStyle>
            <a:lvl1pPr marL="0" indent="0">
              <a:buNone/>
              <a:defRPr sz="1650">
                <a:solidFill>
                  <a:schemeClr val="tx1"/>
                </a:solidFill>
              </a:defRPr>
            </a:lvl1pPr>
            <a:lvl2pPr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 smtClean="0"/>
              <a:t>J-F. Perrin – Institut Laue Langevin </a:t>
            </a:r>
            <a:endParaRPr kumimoji="0"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</p:spPr>
        <p:txBody>
          <a:bodyPr/>
          <a:lstStyle/>
          <a:p>
            <a:fld id="{69E29E33-B620-47F9-BB04-8846C2A5AFCC}" type="slidenum">
              <a:rPr kumimoji="0" lang="en-US" smtClean="0"/>
              <a:pPr/>
              <a:t>‹N°›</a:t>
            </a:fld>
            <a:endParaRPr kumimoji="0" lang="en-US" dirty="0"/>
          </a:p>
        </p:txBody>
      </p:sp>
      <p:sp>
        <p:nvSpPr>
          <p:cNvPr id="7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9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smtClean="0"/>
              <a:t>3rd March 2016</a:t>
            </a:r>
            <a:endParaRPr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462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11.png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 E - PowerPoint Slides V1.jp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14" name="ZoneTexte 13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‹N°›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218681" y="4712544"/>
            <a:ext cx="94597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382780" y="4697148"/>
            <a:ext cx="3341625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606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2" r:id="rId4"/>
    <p:sldLayoutId id="2147483701" r:id="rId5"/>
    <p:sldLayoutId id="2147483702" r:id="rId6"/>
    <p:sldLayoutId id="2147483704" r:id="rId7"/>
    <p:sldLayoutId id="2147483743" r:id="rId8"/>
    <p:sldLayoutId id="2147483745" r:id="rId9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8826480" y="4721400"/>
            <a:ext cx="426600" cy="19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5526D29A-FA19-4917-8813-9DFA8C4A610B}" type="slidenum">
              <a:rPr lang="fr-FR" sz="700" b="0" strike="noStrike" spc="-1">
                <a:solidFill>
                  <a:srgbClr val="95ACBA"/>
                </a:solidFill>
                <a:latin typeface="Verdana Bold"/>
                <a:ea typeface="DejaVu Sans"/>
              </a:rPr>
              <a:t>‹N°›</a:t>
            </a:fld>
            <a:endParaRPr lang="fr-FR" sz="700" b="0" strike="noStrike" spc="-1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4660200" y="4804560"/>
            <a:ext cx="3337200" cy="20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750" b="0" i="1" strike="noStrike" spc="392">
                <a:solidFill>
                  <a:srgbClr val="000000"/>
                </a:solidFill>
                <a:latin typeface="Gill Sans MT"/>
                <a:ea typeface="DejaVu Sans"/>
              </a:rPr>
              <a:t>THE EUROPEAN NEUTRON SOURCE</a:t>
            </a:r>
            <a:endParaRPr lang="fr-FR" sz="750" b="0" strike="noStrike" spc="-1">
              <a:latin typeface="Arial"/>
            </a:endParaRPr>
          </a:p>
        </p:txBody>
      </p:sp>
      <p:pic>
        <p:nvPicPr>
          <p:cNvPr id="233" name="Image 2"/>
          <p:cNvPicPr/>
          <p:nvPr/>
        </p:nvPicPr>
        <p:blipFill>
          <a:blip r:embed="rId14"/>
          <a:stretch/>
        </p:blipFill>
        <p:spPr>
          <a:xfrm>
            <a:off x="8232480" y="4579920"/>
            <a:ext cx="499680" cy="434520"/>
          </a:xfrm>
          <a:prstGeom prst="rect">
            <a:avLst/>
          </a:prstGeom>
          <a:ln>
            <a:noFill/>
          </a:ln>
        </p:spPr>
      </p:pic>
      <p:pic>
        <p:nvPicPr>
          <p:cNvPr id="234" name="Image 1"/>
          <p:cNvPicPr/>
          <p:nvPr/>
        </p:nvPicPr>
        <p:blipFill>
          <a:blip r:embed="rId15"/>
          <a:stretch/>
        </p:blipFill>
        <p:spPr>
          <a:xfrm>
            <a:off x="3748320" y="-3600"/>
            <a:ext cx="5395680" cy="627840"/>
          </a:xfrm>
          <a:prstGeom prst="rect">
            <a:avLst/>
          </a:prstGeom>
          <a:ln>
            <a:noFill/>
          </a:ln>
        </p:spPr>
      </p:pic>
      <p:sp>
        <p:nvSpPr>
          <p:cNvPr id="235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Cliquez pour éditer le format du texte-titre</a:t>
            </a: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</p:spTree>
    <p:extLst>
      <p:ext uri="{BB962C8B-B14F-4D97-AF65-F5344CB8AC3E}">
        <p14:creationId xmlns:p14="http://schemas.microsoft.com/office/powerpoint/2010/main" val="3372757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pan-data.eu/" TargetMode="External"/><Relationship Id="rId2" Type="http://schemas.openxmlformats.org/officeDocument/2006/relationships/hyperlink" Target="https://www.ill.eu/DataPolicy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hyperlink" Target="https://panosc.eu/" TargetMode="External"/><Relationship Id="rId4" Type="http://schemas.openxmlformats.org/officeDocument/2006/relationships/hyperlink" Target="http://pan-data.eu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ll.eu/DataPolicy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>
          <a:xfrm>
            <a:off x="319905" y="669469"/>
            <a:ext cx="3508087" cy="2129619"/>
          </a:xfrm>
        </p:spPr>
        <p:txBody>
          <a:bodyPr/>
          <a:lstStyle/>
          <a:p>
            <a:r>
              <a:rPr lang="en-GB" sz="3200" dirty="0" smtClean="0"/>
              <a:t>Findable</a:t>
            </a:r>
            <a:br>
              <a:rPr lang="en-GB" sz="3200" dirty="0" smtClean="0"/>
            </a:br>
            <a:r>
              <a:rPr lang="en-GB" sz="3200" dirty="0" smtClean="0"/>
              <a:t>Accessible</a:t>
            </a:r>
            <a:br>
              <a:rPr lang="en-GB" sz="3200" dirty="0" smtClean="0"/>
            </a:br>
            <a:r>
              <a:rPr lang="en-GB" sz="3200" dirty="0" smtClean="0"/>
              <a:t>Interoperable</a:t>
            </a:r>
            <a:br>
              <a:rPr lang="en-GB" sz="3200" dirty="0" smtClean="0"/>
            </a:br>
            <a:r>
              <a:rPr lang="en-GB" sz="3200" dirty="0" smtClean="0"/>
              <a:t>Reusable</a:t>
            </a:r>
            <a:endParaRPr lang="en-GB" sz="3200" dirty="0"/>
          </a:p>
        </p:txBody>
      </p:sp>
      <p:sp>
        <p:nvSpPr>
          <p:cNvPr id="7" name="Sous-titre 6"/>
          <p:cNvSpPr>
            <a:spLocks noGrp="1"/>
          </p:cNvSpPr>
          <p:nvPr>
            <p:ph type="subTitle" idx="1"/>
          </p:nvPr>
        </p:nvSpPr>
        <p:spPr>
          <a:xfrm>
            <a:off x="227014" y="3465825"/>
            <a:ext cx="8673872" cy="215444"/>
          </a:xfrm>
        </p:spPr>
        <p:txBody>
          <a:bodyPr/>
          <a:lstStyle/>
          <a:p>
            <a:r>
              <a:rPr lang="en-GB" dirty="0" err="1" smtClean="0"/>
              <a:t>PaNOSC</a:t>
            </a:r>
            <a:r>
              <a:rPr lang="en-GB" dirty="0" smtClean="0"/>
              <a:t> Annual Meeting - Trieste</a:t>
            </a:r>
            <a:endParaRPr lang="en-GB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"/>
          </p:nvPr>
        </p:nvSpPr>
        <p:spPr>
          <a:xfrm>
            <a:off x="252414" y="4173564"/>
            <a:ext cx="1280295" cy="274637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th of Nov 2019</a:t>
            </a:r>
            <a:endParaRPr lang="en-GB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Jean-François Perrin (ILL)</a:t>
            </a:r>
            <a:endParaRPr lang="en-GB" dirty="0"/>
          </a:p>
        </p:txBody>
      </p:sp>
      <p:sp>
        <p:nvSpPr>
          <p:cNvPr id="4" name="ZoneTexte 3"/>
          <p:cNvSpPr txBox="1"/>
          <p:nvPr/>
        </p:nvSpPr>
        <p:spPr>
          <a:xfrm>
            <a:off x="4340455" y="1579616"/>
            <a:ext cx="45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/>
              <a:t>Scientific Data </a:t>
            </a:r>
            <a:r>
              <a:rPr lang="en-GB" sz="4000" dirty="0"/>
              <a:t>@ ILL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3344588" y="95672"/>
            <a:ext cx="1071127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0" dirty="0" smtClean="0"/>
              <a:t>}</a:t>
            </a:r>
            <a:endParaRPr lang="en-GB" sz="22000" dirty="0"/>
          </a:p>
        </p:txBody>
      </p:sp>
      <p:sp>
        <p:nvSpPr>
          <p:cNvPr id="8" name="ZoneTexte 7"/>
          <p:cNvSpPr txBox="1"/>
          <p:nvPr/>
        </p:nvSpPr>
        <p:spPr>
          <a:xfrm>
            <a:off x="76872" y="2764401"/>
            <a:ext cx="5139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fr-FR" sz="3200" dirty="0" smtClean="0">
                <a:latin typeface="Verdana" panose="020B0604030504040204" pitchFamily="34" charset="0"/>
                <a:ea typeface="Verdana" panose="020B0604030504040204" pitchFamily="34" charset="0"/>
              </a:rPr>
              <a:t>Bonus: </a:t>
            </a:r>
            <a:r>
              <a:rPr lang="fr-FR" sz="32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metrics</a:t>
            </a:r>
            <a:endParaRPr lang="fr-FR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07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(Re)Usable: </a:t>
            </a:r>
            <a:r>
              <a:rPr lang="en-GB" dirty="0" err="1"/>
              <a:t>DAaS</a:t>
            </a:r>
            <a:r>
              <a:rPr lang="en-GB" dirty="0"/>
              <a:t> </a:t>
            </a:r>
            <a:r>
              <a:rPr lang="en-GB" dirty="0" err="1" smtClean="0"/>
              <a:t>Jupyter</a:t>
            </a:r>
            <a:endParaRPr lang="en-GB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897849" y="1041485"/>
            <a:ext cx="5508170" cy="368410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020" y="1087438"/>
            <a:ext cx="6551036" cy="359283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77" y="916699"/>
            <a:ext cx="7580922" cy="41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9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E0669557-2AC1-4A35-9ABD-E0268BEDEAEA}"/>
              </a:ext>
            </a:extLst>
          </p:cNvPr>
          <p:cNvSpPr/>
          <p:nvPr/>
        </p:nvSpPr>
        <p:spPr>
          <a:xfrm>
            <a:off x="4258895" y="3966883"/>
            <a:ext cx="1161689" cy="71605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30" name="CustomShape 2"/>
          <p:cNvSpPr/>
          <p:nvPr/>
        </p:nvSpPr>
        <p:spPr>
          <a:xfrm>
            <a:off x="225360" y="236880"/>
            <a:ext cx="8726400" cy="66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DejaVu Sans"/>
              </a:rPr>
              <a:t>Are we successful</a:t>
            </a:r>
            <a:r>
              <a:rPr kumimoji="0" lang="en-GB" sz="3200" b="0" i="0" u="none" strike="noStrike" kern="1200" cap="none" spc="-1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DejaVu Sans"/>
              </a:rPr>
              <a:t>?  </a:t>
            </a:r>
            <a:r>
              <a:rPr kumimoji="0" lang="en-GB" sz="3200" b="0" i="0" u="none" strike="noStrike" kern="1200" cap="none" spc="-1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DejaVu Sans"/>
              </a:rPr>
              <a:t>PUMA</a:t>
            </a:r>
            <a:r>
              <a:rPr lang="en-GB" sz="3200" spc="-1" dirty="0" smtClean="0">
                <a:solidFill>
                  <a:srgbClr val="000000"/>
                </a:solidFill>
                <a:latin typeface="Verdana"/>
                <a:ea typeface="DejaVu Sans"/>
              </a:rPr>
              <a:t>-BI</a:t>
            </a:r>
            <a:endParaRPr kumimoji="0" lang="en-GB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31" name="CustomShape 3"/>
          <p:cNvSpPr/>
          <p:nvPr/>
        </p:nvSpPr>
        <p:spPr>
          <a:xfrm>
            <a:off x="232200" y="926280"/>
            <a:ext cx="8719560" cy="35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-1" normalizeH="0" baseline="0" noProof="0" dirty="0">
                <a:ln>
                  <a:noFill/>
                </a:ln>
                <a:solidFill>
                  <a:srgbClr val="009FE3"/>
                </a:solidFill>
                <a:effectLst/>
                <a:uLnTx/>
                <a:uFillTx/>
                <a:latin typeface="Verdana"/>
                <a:ea typeface="DejaVu Sans"/>
              </a:rPr>
              <a:t>A tool to find and rank similarities between </a:t>
            </a:r>
            <a:r>
              <a:rPr kumimoji="0" lang="en-GB" sz="1400" b="0" i="0" u="none" strike="noStrike" kern="1200" cap="none" spc="-1" normalizeH="0" baseline="0" noProof="0" dirty="0" smtClean="0">
                <a:ln>
                  <a:noFill/>
                </a:ln>
                <a:solidFill>
                  <a:srgbClr val="009FE3"/>
                </a:solidFill>
                <a:effectLst/>
                <a:uLnTx/>
                <a:uFillTx/>
                <a:latin typeface="Verdana"/>
                <a:ea typeface="DejaVu Sans"/>
              </a:rPr>
              <a:t>proposal</a:t>
            </a:r>
            <a:r>
              <a:rPr kumimoji="0" lang="en-GB" sz="1400" b="0" i="0" u="none" strike="noStrike" kern="1200" cap="none" spc="-1" normalizeH="0" noProof="0" dirty="0" smtClean="0">
                <a:ln>
                  <a:noFill/>
                </a:ln>
                <a:solidFill>
                  <a:srgbClr val="009FE3"/>
                </a:solidFill>
                <a:effectLst/>
                <a:uLnTx/>
                <a:uFillTx/>
                <a:latin typeface="Verdana"/>
                <a:ea typeface="DejaVu Sans"/>
              </a:rPr>
              <a:t> documents and scientific articles</a:t>
            </a:r>
            <a:endParaRPr kumimoji="0" lang="en-GB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4F9EC70-6534-4056-823F-9FC985E18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35" y="1475628"/>
            <a:ext cx="2297227" cy="2297227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F128839B-15B9-4C97-B900-C5B8D184B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611" y="1483468"/>
            <a:ext cx="2297227" cy="2297227"/>
          </a:xfrm>
          <a:prstGeom prst="rect">
            <a:avLst/>
          </a:prstGeom>
        </p:spPr>
      </p:pic>
      <p:sp>
        <p:nvSpPr>
          <p:cNvPr id="4" name="Flèche : double flèche horizontale 3">
            <a:extLst>
              <a:ext uri="{FF2B5EF4-FFF2-40B4-BE49-F238E27FC236}">
                <a16:creationId xmlns:a16="http://schemas.microsoft.com/office/drawing/2014/main" id="{F4B216FC-890B-4C7E-8338-B155577291F5}"/>
              </a:ext>
            </a:extLst>
          </p:cNvPr>
          <p:cNvSpPr/>
          <p:nvPr/>
        </p:nvSpPr>
        <p:spPr>
          <a:xfrm>
            <a:off x="2854139" y="1219735"/>
            <a:ext cx="3125246" cy="2710778"/>
          </a:xfrm>
          <a:prstGeom prst="leftRightArrow">
            <a:avLst>
              <a:gd name="adj1" fmla="val 75374"/>
              <a:gd name="adj2" fmla="val 31298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sng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/>
              </a:rPr>
              <a:t>Matching of 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DOIs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Proposal codes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Persons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Person laboratories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Keywords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Chemical formulaes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Instrument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Document full text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Document abstract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Document title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Images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14DA0304-C1A3-4F3A-92FF-590FF7C3AAC0}"/>
              </a:ext>
            </a:extLst>
          </p:cNvPr>
          <p:cNvSpPr/>
          <p:nvPr/>
        </p:nvSpPr>
        <p:spPr>
          <a:xfrm>
            <a:off x="451266" y="4056842"/>
            <a:ext cx="837686" cy="50712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Data-sources</a:t>
            </a:r>
          </a:p>
        </p:txBody>
      </p:sp>
      <p:sp>
        <p:nvSpPr>
          <p:cNvPr id="32" name="CustomShape 4">
            <a:extLst>
              <a:ext uri="{FF2B5EF4-FFF2-40B4-BE49-F238E27FC236}">
                <a16:creationId xmlns:a16="http://schemas.microsoft.com/office/drawing/2014/main" id="{C695C476-C512-47EE-81ED-5121169B3AE0}"/>
              </a:ext>
            </a:extLst>
          </p:cNvPr>
          <p:cNvSpPr/>
          <p:nvPr/>
        </p:nvSpPr>
        <p:spPr>
          <a:xfrm>
            <a:off x="1221254" y="4117974"/>
            <a:ext cx="585321" cy="386475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Document</a:t>
            </a:r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D827C491-62DF-4278-A62F-70004C43E9B2}"/>
              </a:ext>
            </a:extLst>
          </p:cNvPr>
          <p:cNvSpPr/>
          <p:nvPr/>
        </p:nvSpPr>
        <p:spPr>
          <a:xfrm>
            <a:off x="1778061" y="4056842"/>
            <a:ext cx="837686" cy="50712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Corpus creation</a:t>
            </a:r>
          </a:p>
        </p:txBody>
      </p:sp>
      <p:sp>
        <p:nvSpPr>
          <p:cNvPr id="35" name="CustomShape 3">
            <a:extLst>
              <a:ext uri="{FF2B5EF4-FFF2-40B4-BE49-F238E27FC236}">
                <a16:creationId xmlns:a16="http://schemas.microsoft.com/office/drawing/2014/main" id="{9B29BEEE-645E-4933-9CBA-E74A3E9F5AC8}"/>
              </a:ext>
            </a:extLst>
          </p:cNvPr>
          <p:cNvSpPr/>
          <p:nvPr/>
        </p:nvSpPr>
        <p:spPr>
          <a:xfrm>
            <a:off x="2557990" y="4117974"/>
            <a:ext cx="585321" cy="38647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Corpus of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document</a:t>
            </a:r>
          </a:p>
        </p:txBody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id="{BCC4E4F5-E72D-4552-A70B-63198A372A85}"/>
              </a:ext>
            </a:extLst>
          </p:cNvPr>
          <p:cNvSpPr/>
          <p:nvPr/>
        </p:nvSpPr>
        <p:spPr>
          <a:xfrm>
            <a:off x="3107139" y="4053745"/>
            <a:ext cx="837686" cy="50712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Document analysis</a:t>
            </a:r>
          </a:p>
        </p:txBody>
      </p:sp>
      <p:sp>
        <p:nvSpPr>
          <p:cNvPr id="37" name="CustomShape 3">
            <a:extLst>
              <a:ext uri="{FF2B5EF4-FFF2-40B4-BE49-F238E27FC236}">
                <a16:creationId xmlns:a16="http://schemas.microsoft.com/office/drawing/2014/main" id="{39C27E37-6BB2-491E-A8FE-D00745C17537}"/>
              </a:ext>
            </a:extLst>
          </p:cNvPr>
          <p:cNvSpPr/>
          <p:nvPr/>
        </p:nvSpPr>
        <p:spPr>
          <a:xfrm>
            <a:off x="3881965" y="4124324"/>
            <a:ext cx="585321" cy="38647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Enhanced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document</a:t>
            </a:r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13EAF95D-A6E2-441C-AF16-6D1C655BA01A}"/>
              </a:ext>
            </a:extLst>
          </p:cNvPr>
          <p:cNvSpPr/>
          <p:nvPr/>
        </p:nvSpPr>
        <p:spPr>
          <a:xfrm>
            <a:off x="4440639" y="4053745"/>
            <a:ext cx="837686" cy="50712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Document matching</a:t>
            </a:r>
          </a:p>
        </p:txBody>
      </p:sp>
      <p:sp>
        <p:nvSpPr>
          <p:cNvPr id="39" name="CustomShape 3">
            <a:extLst>
              <a:ext uri="{FF2B5EF4-FFF2-40B4-BE49-F238E27FC236}">
                <a16:creationId xmlns:a16="http://schemas.microsoft.com/office/drawing/2014/main" id="{88AA1511-C924-47DD-9567-ED4FDCB7EFFA}"/>
              </a:ext>
            </a:extLst>
          </p:cNvPr>
          <p:cNvSpPr/>
          <p:nvPr/>
        </p:nvSpPr>
        <p:spPr>
          <a:xfrm>
            <a:off x="5190065" y="4127499"/>
            <a:ext cx="585321" cy="38647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Match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candidate</a:t>
            </a:r>
          </a:p>
        </p:txBody>
      </p:sp>
      <p:sp>
        <p:nvSpPr>
          <p:cNvPr id="40" name="Flèche : droite 39">
            <a:extLst>
              <a:ext uri="{FF2B5EF4-FFF2-40B4-BE49-F238E27FC236}">
                <a16:creationId xmlns:a16="http://schemas.microsoft.com/office/drawing/2014/main" id="{24DE7C9E-1DD1-463D-B9FC-E4C85358A229}"/>
              </a:ext>
            </a:extLst>
          </p:cNvPr>
          <p:cNvSpPr/>
          <p:nvPr/>
        </p:nvSpPr>
        <p:spPr>
          <a:xfrm>
            <a:off x="5736039" y="4060095"/>
            <a:ext cx="837686" cy="50712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Human validation</a:t>
            </a:r>
          </a:p>
        </p:txBody>
      </p:sp>
      <p:sp>
        <p:nvSpPr>
          <p:cNvPr id="41" name="CustomShape 3">
            <a:extLst>
              <a:ext uri="{FF2B5EF4-FFF2-40B4-BE49-F238E27FC236}">
                <a16:creationId xmlns:a16="http://schemas.microsoft.com/office/drawing/2014/main" id="{57FB4B48-489E-43FD-BE55-34AF66673B4E}"/>
              </a:ext>
            </a:extLst>
          </p:cNvPr>
          <p:cNvSpPr/>
          <p:nvPr/>
        </p:nvSpPr>
        <p:spPr>
          <a:xfrm>
            <a:off x="6485465" y="4133849"/>
            <a:ext cx="585321" cy="38647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Match</a:t>
            </a:r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0249FA6E-AB60-454B-8625-0C7C2A8DA832}"/>
              </a:ext>
            </a:extLst>
          </p:cNvPr>
          <p:cNvSpPr/>
          <p:nvPr/>
        </p:nvSpPr>
        <p:spPr>
          <a:xfrm>
            <a:off x="7056838" y="4066445"/>
            <a:ext cx="893361" cy="50712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Statistics computation</a:t>
            </a:r>
          </a:p>
        </p:txBody>
      </p:sp>
      <p:sp>
        <p:nvSpPr>
          <p:cNvPr id="43" name="CustomShape 3">
            <a:extLst>
              <a:ext uri="{FF2B5EF4-FFF2-40B4-BE49-F238E27FC236}">
                <a16:creationId xmlns:a16="http://schemas.microsoft.com/office/drawing/2014/main" id="{11B2D988-9E19-444D-AE9C-768721F781DA}"/>
              </a:ext>
            </a:extLst>
          </p:cNvPr>
          <p:cNvSpPr/>
          <p:nvPr/>
        </p:nvSpPr>
        <p:spPr>
          <a:xfrm>
            <a:off x="7866590" y="4140199"/>
            <a:ext cx="585321" cy="386475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Result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-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rPr>
              <a:t>presentation</a:t>
            </a:r>
          </a:p>
        </p:txBody>
      </p:sp>
      <p:cxnSp>
        <p:nvCxnSpPr>
          <p:cNvPr id="44" name="Line 9">
            <a:extLst>
              <a:ext uri="{FF2B5EF4-FFF2-40B4-BE49-F238E27FC236}">
                <a16:creationId xmlns:a16="http://schemas.microsoft.com/office/drawing/2014/main" id="{E1690D74-6F0A-4028-805B-16C486857FE4}"/>
              </a:ext>
            </a:extLst>
          </p:cNvPr>
          <p:cNvCxnSpPr>
            <a:cxnSpLocks/>
            <a:stCxn id="37" idx="2"/>
            <a:endCxn id="42" idx="2"/>
          </p:cNvCxnSpPr>
          <p:nvPr/>
        </p:nvCxnSpPr>
        <p:spPr>
          <a:xfrm rot="16200000" flipH="1">
            <a:off x="5904245" y="2781180"/>
            <a:ext cx="62772" cy="3522010"/>
          </a:xfrm>
          <a:prstGeom prst="bentConnector3">
            <a:avLst>
              <a:gd name="adj1" fmla="val 408537"/>
            </a:avLst>
          </a:prstGeom>
          <a:ln>
            <a:tailEnd type="triangl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5148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22" y="1233793"/>
            <a:ext cx="5129153" cy="3419436"/>
          </a:xfrm>
        </p:spPr>
      </p:pic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smtClean="0"/>
              <a:t>PUMA-BI: statistics examples</a:t>
            </a:r>
            <a:endParaRPr lang="en-GB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35" y="0"/>
            <a:ext cx="7715250" cy="51435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GB" dirty="0"/>
              <a:t>1325 </a:t>
            </a:r>
            <a:r>
              <a:rPr lang="en-GB" dirty="0" smtClean="0"/>
              <a:t>Data sets openly accessible</a:t>
            </a:r>
          </a:p>
          <a:p>
            <a:r>
              <a:rPr lang="en-GB" dirty="0" smtClean="0"/>
              <a:t>70 Access authorisation added after the experiment (articles reviewers, new collaborations, …).</a:t>
            </a:r>
          </a:p>
          <a:p>
            <a:r>
              <a:rPr lang="en-GB" dirty="0" smtClean="0"/>
              <a:t>184 Full Open Data Sets downloaded by non proposal members. </a:t>
            </a:r>
          </a:p>
          <a:p>
            <a:r>
              <a:rPr lang="fr-FR" dirty="0" smtClean="0"/>
              <a:t>7.5 M data files </a:t>
            </a:r>
          </a:p>
          <a:p>
            <a:pPr marL="0" indent="0">
              <a:buNone/>
            </a:pPr>
            <a:r>
              <a:rPr lang="fr-FR" dirty="0" err="1" smtClean="0"/>
              <a:t>downloaded</a:t>
            </a:r>
            <a:r>
              <a:rPr lang="fr-FR" dirty="0" smtClean="0"/>
              <a:t> </a:t>
            </a:r>
            <a:r>
              <a:rPr lang="fr-FR" dirty="0" err="1" smtClean="0"/>
              <a:t>since</a:t>
            </a:r>
            <a:r>
              <a:rPr lang="fr-FR" dirty="0" smtClean="0"/>
              <a:t> 2015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r>
              <a:rPr lang="fr-FR" dirty="0" smtClean="0"/>
              <a:t> (</a:t>
            </a:r>
            <a:r>
              <a:rPr lang="fr-FR" dirty="0" err="1" smtClean="0"/>
              <a:t>Oct</a:t>
            </a:r>
            <a:r>
              <a:rPr lang="fr-FR" dirty="0" smtClean="0"/>
              <a:t> 2019)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678322"/>
              </p:ext>
            </p:extLst>
          </p:nvPr>
        </p:nvGraphicFramePr>
        <p:xfrm>
          <a:off x="4200237" y="3266137"/>
          <a:ext cx="4432300" cy="1097280"/>
        </p:xfrm>
        <a:graphic>
          <a:graphicData uri="http://schemas.openxmlformats.org/drawingml/2006/table">
            <a:tbl>
              <a:tblPr/>
              <a:tblGrid>
                <a:gridCol w="787400">
                  <a:extLst>
                    <a:ext uri="{9D8B030D-6E8A-4147-A177-3AD203B41FA5}">
                      <a16:colId xmlns:a16="http://schemas.microsoft.com/office/drawing/2014/main" val="1254376594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703969056"/>
                    </a:ext>
                  </a:extLst>
                </a:gridCol>
                <a:gridCol w="1689100">
                  <a:extLst>
                    <a:ext uri="{9D8B030D-6E8A-4147-A177-3AD203B41FA5}">
                      <a16:colId xmlns:a16="http://schemas.microsoft.com/office/drawing/2014/main" val="359301273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3810" marR="3810" marT="381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Dowload</a:t>
                      </a:r>
                      <a:r>
                        <a:rPr lang="fr-F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by </a:t>
                      </a:r>
                      <a:r>
                        <a:rPr lang="fr-FR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proposal</a:t>
                      </a:r>
                      <a:r>
                        <a:rPr lang="fr-F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fr-FR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members</a:t>
                      </a:r>
                      <a:endParaRPr lang="fr-FR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by NON proposal menbers</a:t>
                      </a:r>
                    </a:p>
                  </a:txBody>
                  <a:tcPr marL="3810" marR="3810" marT="3810" marB="0" anchor="b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7920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80925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910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708387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20434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13766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552841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5339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07098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2654162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53098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48274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3810" marR="3810" marT="3810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3410658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12868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646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492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smtClean="0"/>
              <a:t>Impact of Open Data</a:t>
            </a:r>
            <a:endParaRPr lang="en-GB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sz="quarter" idx="17"/>
            <p:extLst>
              <p:ext uri="{D42A27DB-BD31-4B8C-83A1-F6EECF244321}">
                <p14:modId xmlns:p14="http://schemas.microsoft.com/office/powerpoint/2010/main" val="1285709609"/>
              </p:ext>
            </p:extLst>
          </p:nvPr>
        </p:nvGraphicFramePr>
        <p:xfrm>
          <a:off x="161926" y="1724891"/>
          <a:ext cx="7465002" cy="2786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95405" y="1110676"/>
            <a:ext cx="88435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Nb</a:t>
            </a:r>
            <a:r>
              <a:rPr lang="en-US" dirty="0"/>
              <a:t> of scientific articles referencing ILL open </a:t>
            </a:r>
            <a:r>
              <a:rPr lang="en-US" dirty="0" smtClean="0"/>
              <a:t>data</a:t>
            </a:r>
            <a:r>
              <a:rPr lang="en-US" dirty="0"/>
              <a:t> </a:t>
            </a:r>
            <a:r>
              <a:rPr lang="en-US" dirty="0" smtClean="0"/>
              <a:t>and where data have been </a:t>
            </a:r>
            <a:r>
              <a:rPr lang="en-US" dirty="0"/>
              <a:t>downloaded by non proposal </a:t>
            </a:r>
            <a:r>
              <a:rPr lang="en-US" dirty="0" smtClean="0"/>
              <a:t>members. </a:t>
            </a:r>
            <a:endParaRPr lang="en-US" dirty="0"/>
          </a:p>
          <a:p>
            <a:endParaRPr lang="fr-FR" dirty="0"/>
          </a:p>
        </p:txBody>
      </p:sp>
      <p:pic>
        <p:nvPicPr>
          <p:cNvPr id="7" name="Image 6" descr="Gratis vectorafbeelding: Zorg, Breekbaar, Verpakking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6040">
            <a:off x="665762" y="1127892"/>
            <a:ext cx="3664527" cy="194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7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GB" sz="2000" dirty="0" smtClean="0"/>
              <a:t>Data </a:t>
            </a:r>
            <a:r>
              <a:rPr lang="en-GB" sz="2000" dirty="0" smtClean="0"/>
              <a:t>downloaded </a:t>
            </a:r>
            <a:r>
              <a:rPr lang="en-GB" sz="2000" dirty="0" smtClean="0"/>
              <a:t>by non proposal </a:t>
            </a:r>
            <a:r>
              <a:rPr lang="en-GB" sz="2000" dirty="0" smtClean="0"/>
              <a:t>members, </a:t>
            </a:r>
            <a:r>
              <a:rPr lang="en-GB" sz="2000" dirty="0" smtClean="0"/>
              <a:t>where the name of the downloader appears in the list of authors in the publication.</a:t>
            </a:r>
          </a:p>
          <a:p>
            <a:r>
              <a:rPr lang="en-GB" sz="2000" dirty="0" smtClean="0"/>
              <a:t>Should we only count when no proposal members appear in the list of authors?</a:t>
            </a:r>
          </a:p>
          <a:p>
            <a:r>
              <a:rPr lang="en-GB" sz="2000" dirty="0" smtClean="0"/>
              <a:t>What to do when the downloader has the same affiliation than someone from the proposal team?</a:t>
            </a:r>
          </a:p>
          <a:p>
            <a:r>
              <a:rPr lang="en-GB" sz="2000" dirty="0" smtClean="0"/>
              <a:t>How to differentiate between a normal publication and one due to the openness of the data? How do we quantify our success?</a:t>
            </a:r>
          </a:p>
          <a:p>
            <a:endParaRPr lang="en-GB" sz="2000" dirty="0" smtClean="0"/>
          </a:p>
          <a:p>
            <a:r>
              <a:rPr lang="en-GB" sz="2000" dirty="0" smtClean="0"/>
              <a:t>Should be addressed in a standard way =&gt; work for WP7?</a:t>
            </a:r>
          </a:p>
          <a:p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Impact of Open </a:t>
            </a:r>
            <a:r>
              <a:rPr lang="en-GB" dirty="0" smtClean="0"/>
              <a:t>Data: how do we count?</a:t>
            </a:r>
            <a:endParaRPr lang="en-GB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519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288750" y="295233"/>
            <a:ext cx="51370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85000"/>
                  </a:schemeClr>
                </a:solidFill>
              </a:rPr>
              <a:t>Contact:  data@ill.eu</a:t>
            </a:r>
          </a:p>
          <a:p>
            <a:r>
              <a:rPr lang="en-GB" dirty="0" smtClean="0">
                <a:solidFill>
                  <a:schemeClr val="bg1">
                    <a:lumMod val="85000"/>
                  </a:schemeClr>
                </a:solidFill>
              </a:rPr>
              <a:t>Portal: https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://data.ill.eu</a:t>
            </a:r>
          </a:p>
          <a:p>
            <a:r>
              <a:rPr lang="en-GB" dirty="0" smtClean="0">
                <a:solidFill>
                  <a:schemeClr val="bg1">
                    <a:lumMod val="85000"/>
                  </a:schemeClr>
                </a:solidFill>
              </a:rPr>
              <a:t>Policy: 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hlinkClick r:id="rId2"/>
              </a:rPr>
              <a:t>https://www.ill.eu/DataPolicy</a:t>
            </a:r>
            <a:endParaRPr lang="en-GB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dirty="0" smtClean="0">
                <a:solidFill>
                  <a:schemeClr val="bg1">
                    <a:lumMod val="85000"/>
                  </a:schemeClr>
                </a:solidFill>
              </a:rPr>
              <a:t>Software catalogue: 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hlinkClick r:id="rId3"/>
              </a:rPr>
              <a:t>https://software.pan-data.eu</a:t>
            </a:r>
            <a:endParaRPr lang="en-GB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dirty="0" err="1" smtClean="0">
                <a:solidFill>
                  <a:schemeClr val="bg1">
                    <a:lumMod val="85000"/>
                  </a:schemeClr>
                </a:solidFill>
              </a:rPr>
              <a:t>PaNData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</a:rPr>
              <a:t>Collaboration: 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hlinkClick r:id="rId4"/>
              </a:rPr>
              <a:t>http://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hlinkClick r:id="rId4"/>
              </a:rPr>
              <a:t>pan-data.eu</a:t>
            </a:r>
            <a:endParaRPr lang="en-GB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dirty="0" err="1" smtClean="0">
                <a:solidFill>
                  <a:schemeClr val="bg1">
                    <a:lumMod val="85000"/>
                  </a:schemeClr>
                </a:solidFill>
              </a:rPr>
              <a:t>PaNOSC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GB" dirty="0" smtClean="0">
                <a:solidFill>
                  <a:schemeClr val="bg1">
                    <a:lumMod val="85000"/>
                  </a:schemeClr>
                </a:solidFill>
                <a:hlinkClick r:id="rId5"/>
              </a:rPr>
              <a:t>https://panosc.eu</a:t>
            </a:r>
            <a:endParaRPr lang="en-GB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GB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82" y="4587998"/>
            <a:ext cx="1401561" cy="493142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15964" y="3087823"/>
            <a:ext cx="8690905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Many thanks to team: Jamie, Stuart, Eric, Fabien, Holger, </a:t>
            </a:r>
          </a:p>
          <a:p>
            <a:r>
              <a:rPr lang="en-GB" sz="2800" dirty="0" smtClean="0">
                <a:solidFill>
                  <a:schemeClr val="bg1"/>
                </a:solidFill>
              </a:rPr>
              <a:t>Philippe, William</a:t>
            </a:r>
          </a:p>
          <a:p>
            <a:r>
              <a:rPr lang="en-GB" dirty="0">
                <a:solidFill>
                  <a:schemeClr val="bg1"/>
                </a:solidFill>
              </a:rPr>
              <a:t>a</a:t>
            </a:r>
            <a:r>
              <a:rPr lang="en-GB" dirty="0" smtClean="0">
                <a:solidFill>
                  <a:schemeClr val="bg1"/>
                </a:solidFill>
              </a:rPr>
              <a:t>nd also for those who contributed but have currently left ILL: </a:t>
            </a:r>
            <a:r>
              <a:rPr lang="en-GB" dirty="0" err="1" smtClean="0">
                <a:solidFill>
                  <a:schemeClr val="bg1"/>
                </a:solidFill>
              </a:rPr>
              <a:t>Stéphane</a:t>
            </a:r>
            <a:r>
              <a:rPr lang="en-GB" dirty="0" smtClean="0">
                <a:solidFill>
                  <a:schemeClr val="bg1"/>
                </a:solidFill>
              </a:rPr>
              <a:t>, Sylvain, Anton, …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76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>
          <a:xfrm>
            <a:off x="5398113" y="154378"/>
            <a:ext cx="3663906" cy="548559"/>
          </a:xfrm>
        </p:spPr>
        <p:txBody>
          <a:bodyPr/>
          <a:lstStyle/>
          <a:p>
            <a:r>
              <a:rPr lang="en-GB" dirty="0" smtClean="0"/>
              <a:t>We are not alone</a:t>
            </a:r>
            <a:endParaRPr lang="en-GB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20"/>
          </p:nvPr>
        </p:nvSpPr>
        <p:spPr>
          <a:xfrm>
            <a:off x="160190" y="731206"/>
            <a:ext cx="8720673" cy="310279"/>
          </a:xfrm>
        </p:spPr>
        <p:txBody>
          <a:bodyPr/>
          <a:lstStyle/>
          <a:p>
            <a:r>
              <a:rPr lang="en-GB" dirty="0" smtClean="0"/>
              <a:t>Snapshots of unique X-Ray &amp; Neutron scattering users, over 18 months (2013 – 2014).</a:t>
            </a:r>
            <a:endParaRPr lang="en-GB" dirty="0"/>
          </a:p>
        </p:txBody>
      </p:sp>
      <p:pic>
        <p:nvPicPr>
          <p:cNvPr id="5" name="Image 4" descr="Capture d’écra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3"/>
          <a:stretch/>
        </p:blipFill>
        <p:spPr>
          <a:xfrm>
            <a:off x="235053" y="1160342"/>
            <a:ext cx="8645810" cy="3378594"/>
          </a:xfrm>
          <a:prstGeom prst="rect">
            <a:avLst/>
          </a:prstGeom>
        </p:spPr>
      </p:pic>
      <p:pic>
        <p:nvPicPr>
          <p:cNvPr id="9" name="Image 8" descr="Capture d’écr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64" y="182647"/>
            <a:ext cx="5190008" cy="52659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7453">
            <a:off x="2272146" y="1069985"/>
            <a:ext cx="5009781" cy="273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8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GB" dirty="0" smtClean="0"/>
              <a:t>Open Data policy based on </a:t>
            </a:r>
            <a:r>
              <a:rPr lang="en-GB" dirty="0" err="1" smtClean="0"/>
              <a:t>PaNData</a:t>
            </a:r>
            <a:r>
              <a:rPr lang="en-GB" dirty="0" smtClean="0"/>
              <a:t>-EU work.</a:t>
            </a:r>
          </a:p>
          <a:p>
            <a:pPr lvl="1"/>
            <a:r>
              <a:rPr lang="en-GB" dirty="0" smtClean="0"/>
              <a:t>Published in Sept 2011</a:t>
            </a:r>
          </a:p>
          <a:p>
            <a:pPr lvl="1"/>
            <a:r>
              <a:rPr lang="en-GB" dirty="0" smtClean="0"/>
              <a:t>In place since Oct 2012 </a:t>
            </a:r>
            <a:r>
              <a:rPr lang="en-GB" dirty="0"/>
              <a:t>(i.e. 1</a:t>
            </a:r>
            <a:r>
              <a:rPr lang="en-GB" baseline="30000" dirty="0"/>
              <a:t>st</a:t>
            </a:r>
            <a:r>
              <a:rPr lang="en-GB" dirty="0"/>
              <a:t> experiment under </a:t>
            </a:r>
            <a:r>
              <a:rPr lang="en-GB" dirty="0" smtClean="0"/>
              <a:t>DP)</a:t>
            </a:r>
          </a:p>
          <a:p>
            <a:pPr lvl="1"/>
            <a:r>
              <a:rPr lang="en-GB" dirty="0"/>
              <a:t>2013 complete set of Data Management Services available for users: search, access, annotate, archive, identify, </a:t>
            </a:r>
            <a:r>
              <a:rPr lang="en-GB" dirty="0" smtClean="0"/>
              <a:t>publish</a:t>
            </a:r>
            <a:r>
              <a:rPr lang="en-GB" dirty="0"/>
              <a:t>.</a:t>
            </a:r>
            <a:endParaRPr lang="en-GB" dirty="0" smtClean="0"/>
          </a:p>
          <a:p>
            <a:pPr lvl="1"/>
            <a:r>
              <a:rPr lang="en-GB" dirty="0" smtClean="0"/>
              <a:t>Revised In July 2017</a:t>
            </a:r>
          </a:p>
          <a:p>
            <a:pPr lvl="2"/>
            <a:r>
              <a:rPr lang="en-GB" dirty="0" smtClean="0"/>
              <a:t>Include per default CRG instruments</a:t>
            </a:r>
          </a:p>
          <a:p>
            <a:pPr lvl="2"/>
            <a:r>
              <a:rPr lang="en-GB" dirty="0" smtClean="0"/>
              <a:t>More practical : “PID” replaced by “DOI”</a:t>
            </a:r>
          </a:p>
          <a:p>
            <a:pPr lvl="2"/>
            <a:r>
              <a:rPr lang="en-GB" dirty="0" smtClean="0"/>
              <a:t>All type of scientific data (Raw, reduced and results stored on ILL infrastructure)</a:t>
            </a:r>
          </a:p>
          <a:p>
            <a:pPr lvl="2"/>
            <a:r>
              <a:rPr lang="en-GB" dirty="0" smtClean="0"/>
              <a:t>Completely rewritten by a scientist to simplify wording and make it more practical and understandable by users.</a:t>
            </a:r>
            <a:endParaRPr lang="en-GB" dirty="0" smtClean="0">
              <a:hlinkClick r:id="rId2"/>
            </a:endParaRPr>
          </a:p>
          <a:p>
            <a:pPr marL="0" indent="-1587">
              <a:buNone/>
            </a:pPr>
            <a:r>
              <a:rPr lang="en-GB" dirty="0" smtClean="0">
                <a:solidFill>
                  <a:schemeClr val="bg1">
                    <a:lumMod val="85000"/>
                  </a:schemeClr>
                </a:solidFill>
                <a:hlinkClick r:id="rId2"/>
              </a:rPr>
              <a:t>https</a:t>
            </a:r>
            <a:r>
              <a:rPr lang="en-GB" dirty="0">
                <a:solidFill>
                  <a:schemeClr val="bg1">
                    <a:lumMod val="85000"/>
                  </a:schemeClr>
                </a:solidFill>
                <a:hlinkClick r:id="rId2"/>
              </a:rPr>
              <a:t>://www.ill.eu/DataPolicy</a:t>
            </a:r>
            <a:endParaRPr lang="en-GB" dirty="0">
              <a:solidFill>
                <a:schemeClr val="bg1">
                  <a:lumMod val="85000"/>
                </a:schemeClr>
              </a:solidFill>
            </a:endParaRPr>
          </a:p>
          <a:p>
            <a:pPr lvl="2"/>
            <a:endParaRPr lang="en-GB" dirty="0" smtClean="0"/>
          </a:p>
          <a:p>
            <a:pPr lvl="2"/>
            <a:endParaRPr lang="en-GB" dirty="0"/>
          </a:p>
          <a:p>
            <a:pPr lvl="2"/>
            <a:endParaRPr lang="en-GB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smtClean="0"/>
              <a:t>Accessible: DP</a:t>
            </a:r>
            <a:endParaRPr lang="en-GB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 smtClean="0"/>
              <a:t>Scientific data policy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445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/>
          <p:cNvSpPr>
            <a:spLocks noGrp="1"/>
          </p:cNvSpPr>
          <p:nvPr>
            <p:ph sz="quarter" idx="17"/>
          </p:nvPr>
        </p:nvSpPr>
        <p:spPr>
          <a:xfrm>
            <a:off x="3909720" y="1522634"/>
            <a:ext cx="4971143" cy="3234298"/>
          </a:xfrm>
        </p:spPr>
        <p:txBody>
          <a:bodyPr>
            <a:normAutofit/>
          </a:bodyPr>
          <a:lstStyle/>
          <a:p>
            <a:r>
              <a:rPr lang="en-GB" sz="1500" dirty="0"/>
              <a:t>Tailored to ILL needs</a:t>
            </a:r>
          </a:p>
          <a:p>
            <a:pPr lvl="1"/>
            <a:r>
              <a:rPr lang="en-GB" sz="1350" dirty="0"/>
              <a:t>User management of data access authorization.</a:t>
            </a:r>
          </a:p>
          <a:p>
            <a:pPr lvl="1"/>
            <a:r>
              <a:rPr lang="en-GB" sz="1350" dirty="0"/>
              <a:t>Users could decide to publish (open access) their data, before the end of the embargo period. </a:t>
            </a:r>
          </a:p>
          <a:p>
            <a:pPr lvl="1"/>
            <a:r>
              <a:rPr lang="en-GB" sz="1350" dirty="0"/>
              <a:t>Linked to DOIs.</a:t>
            </a:r>
          </a:p>
          <a:p>
            <a:pPr lvl="1"/>
            <a:r>
              <a:rPr lang="en-GB" sz="1350" dirty="0"/>
              <a:t>Linked to experimental logs.</a:t>
            </a:r>
          </a:p>
          <a:p>
            <a:pPr lvl="1"/>
            <a:r>
              <a:rPr lang="en-GB" sz="1350" dirty="0"/>
              <a:t>Linked to user annotation tool.</a:t>
            </a:r>
          </a:p>
          <a:p>
            <a:pPr lvl="1"/>
            <a:r>
              <a:rPr lang="en-GB" sz="1350" dirty="0"/>
              <a:t>Linked with proposal system.</a:t>
            </a:r>
          </a:p>
          <a:p>
            <a:pPr lvl="1"/>
            <a:r>
              <a:rPr lang="en-GB" sz="1350" dirty="0"/>
              <a:t>Download of data.</a:t>
            </a:r>
          </a:p>
          <a:p>
            <a:pPr lvl="1"/>
            <a:r>
              <a:rPr lang="en-GB" sz="1350" dirty="0"/>
              <a:t>Full text search</a:t>
            </a:r>
          </a:p>
          <a:p>
            <a:pPr lvl="1"/>
            <a:endParaRPr lang="en-GB" sz="135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7456"/>
            <a:ext cx="3732101" cy="440795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282164" y="635882"/>
            <a:ext cx="3864195" cy="715581"/>
          </a:xfrm>
          <a:prstGeom prst="rect">
            <a:avLst/>
          </a:prstGeom>
          <a:solidFill>
            <a:srgbClr val="FFFCF3"/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350" dirty="0" smtClean="0"/>
              <a:t>Provide </a:t>
            </a:r>
            <a:r>
              <a:rPr lang="en-GB" sz="1350" dirty="0"/>
              <a:t>access to data, meta-data, logs, DOIs landing page, …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350" dirty="0"/>
              <a:t>Tools for managing data </a:t>
            </a:r>
            <a:r>
              <a:rPr lang="en-GB" sz="1350" dirty="0" err="1"/>
              <a:t>authZ</a:t>
            </a:r>
            <a:endParaRPr lang="en-US" sz="1350" dirty="0"/>
          </a:p>
        </p:txBody>
      </p:sp>
      <p:grpSp>
        <p:nvGrpSpPr>
          <p:cNvPr id="7" name="Groupe 6"/>
          <p:cNvGrpSpPr/>
          <p:nvPr/>
        </p:nvGrpSpPr>
        <p:grpSpPr>
          <a:xfrm>
            <a:off x="1087872" y="2586312"/>
            <a:ext cx="6876884" cy="1983871"/>
            <a:chOff x="-25179" y="3014408"/>
            <a:chExt cx="9169179" cy="2645161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5179" y="3014408"/>
              <a:ext cx="9169179" cy="2066723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11" name="ZoneTexte 10"/>
            <p:cNvSpPr txBox="1"/>
            <p:nvPr/>
          </p:nvSpPr>
          <p:spPr>
            <a:xfrm>
              <a:off x="3530374" y="4705461"/>
              <a:ext cx="5152260" cy="954108"/>
            </a:xfrm>
            <a:prstGeom prst="rect">
              <a:avLst/>
            </a:prstGeom>
            <a:solidFill>
              <a:srgbClr val="FFFCF3"/>
            </a:solidFill>
            <a:ln w="127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Index all available information: </a:t>
              </a:r>
              <a:r>
                <a:rPr lang="en-GB" sz="1350" dirty="0"/>
                <a:t>Proposal, experimental report, data file annotation, publications, …</a:t>
              </a:r>
            </a:p>
          </p:txBody>
        </p:sp>
      </p:grpSp>
      <p:sp>
        <p:nvSpPr>
          <p:cNvPr id="12" name="Espace réservé du texte 2"/>
          <p:cNvSpPr txBox="1">
            <a:spLocks/>
          </p:cNvSpPr>
          <p:nvPr/>
        </p:nvSpPr>
        <p:spPr>
          <a:xfrm>
            <a:off x="115392" y="69347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b="0" i="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Accessible: Data Portal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44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7"/>
          </p:nvPr>
        </p:nvSpPr>
        <p:spPr>
          <a:xfrm>
            <a:off x="162629" y="1277377"/>
            <a:ext cx="4455091" cy="3614663"/>
          </a:xfrm>
        </p:spPr>
        <p:txBody>
          <a:bodyPr/>
          <a:lstStyle/>
          <a:p>
            <a:r>
              <a:rPr lang="fr-FR" dirty="0" smtClean="0"/>
              <a:t>Data Portal</a:t>
            </a:r>
          </a:p>
          <a:p>
            <a:r>
              <a:rPr lang="fr-FR" dirty="0" smtClean="0"/>
              <a:t>SFTP server </a:t>
            </a:r>
            <a:r>
              <a:rPr lang="fr-FR" dirty="0" err="1" smtClean="0"/>
              <a:t>frontend</a:t>
            </a:r>
            <a:r>
              <a:rPr lang="fr-FR" dirty="0" smtClean="0"/>
              <a:t> to the archive (GFPS)</a:t>
            </a:r>
          </a:p>
          <a:p>
            <a:r>
              <a:rPr lang="fr-FR" dirty="0" smtClean="0"/>
              <a:t>« Ad-hoc » </a:t>
            </a:r>
            <a:r>
              <a:rPr lang="fr-FR" dirty="0" err="1" smtClean="0"/>
              <a:t>Rsync</a:t>
            </a:r>
            <a:r>
              <a:rPr lang="fr-FR" dirty="0" smtClean="0"/>
              <a:t> for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special</a:t>
            </a:r>
            <a:r>
              <a:rPr lang="fr-FR" dirty="0" smtClean="0"/>
              <a:t> cases </a:t>
            </a:r>
          </a:p>
          <a:p>
            <a:r>
              <a:rPr lang="fr-FR" dirty="0" smtClean="0"/>
              <a:t>Local copy (</a:t>
            </a:r>
            <a:r>
              <a:rPr lang="fr-FR" dirty="0" err="1" smtClean="0"/>
              <a:t>uncountable</a:t>
            </a:r>
            <a:r>
              <a:rPr lang="fr-FR" dirty="0" smtClean="0"/>
              <a:t>)</a:t>
            </a:r>
          </a:p>
          <a:p>
            <a:endParaRPr lang="fr-FR" dirty="0"/>
          </a:p>
          <a:p>
            <a:r>
              <a:rPr lang="fr-FR" dirty="0" smtClean="0"/>
              <a:t>New </a:t>
            </a:r>
            <a:r>
              <a:rPr lang="fr-FR" dirty="0" err="1" smtClean="0"/>
              <a:t>tool</a:t>
            </a:r>
            <a:r>
              <a:rPr lang="fr-FR" dirty="0" smtClean="0"/>
              <a:t> (</a:t>
            </a:r>
            <a:r>
              <a:rPr lang="fr-FR" dirty="0" err="1" smtClean="0"/>
              <a:t>globus</a:t>
            </a:r>
            <a:r>
              <a:rPr lang="fr-FR" dirty="0" smtClean="0"/>
              <a:t> online, …) -&gt; WP6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>
          <a:xfrm>
            <a:off x="156840" y="83266"/>
            <a:ext cx="8727371" cy="548559"/>
          </a:xfrm>
        </p:spPr>
        <p:txBody>
          <a:bodyPr/>
          <a:lstStyle/>
          <a:p>
            <a:r>
              <a:rPr lang="en-GB" dirty="0" smtClean="0"/>
              <a:t>Accessible: User Data Transfer</a:t>
            </a:r>
            <a:endParaRPr lang="en-GB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6" name="Graphique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0225039"/>
              </p:ext>
            </p:extLst>
          </p:nvPr>
        </p:nvGraphicFramePr>
        <p:xfrm>
          <a:off x="4404990" y="155829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4227376" y="1233168"/>
            <a:ext cx="3042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Real take off of the data portal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513970" y="1700141"/>
            <a:ext cx="1327948" cy="1277403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7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7"/>
          </p:nvPr>
        </p:nvSpPr>
        <p:spPr>
          <a:xfrm>
            <a:off x="162629" y="1277377"/>
            <a:ext cx="3003481" cy="3234298"/>
          </a:xfrm>
        </p:spPr>
        <p:txBody>
          <a:bodyPr/>
          <a:lstStyle/>
          <a:p>
            <a:r>
              <a:rPr lang="en-GB" dirty="0" smtClean="0"/>
              <a:t>ROOT for Nuclear Physics/HEP experiments.</a:t>
            </a:r>
          </a:p>
          <a:p>
            <a:r>
              <a:rPr lang="en-GB" dirty="0" err="1" smtClean="0"/>
              <a:t>NeXus</a:t>
            </a:r>
            <a:r>
              <a:rPr lang="en-GB" dirty="0" smtClean="0"/>
              <a:t> for all the other instruments. </a:t>
            </a:r>
          </a:p>
          <a:p>
            <a:endParaRPr lang="en-GB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smtClean="0"/>
              <a:t>Interoperable</a:t>
            </a:r>
            <a:endParaRPr lang="en-GB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 smtClean="0"/>
              <a:t>File formats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742" y="1157426"/>
            <a:ext cx="6055258" cy="34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1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673043" y="1277938"/>
            <a:ext cx="7705839" cy="3233737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smtClean="0"/>
              <a:t>Interoperable</a:t>
            </a:r>
            <a:endParaRPr lang="en-GB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 smtClean="0"/>
              <a:t>Review of “ILL” </a:t>
            </a:r>
            <a:r>
              <a:rPr lang="en-GB" dirty="0" err="1" smtClean="0"/>
              <a:t>NeXus</a:t>
            </a:r>
            <a:r>
              <a:rPr lang="en-GB" dirty="0" smtClean="0"/>
              <a:t> metadata definition, in the scope of WP3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349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contenu 18"/>
          <p:cNvSpPr>
            <a:spLocks noGrp="1"/>
          </p:cNvSpPr>
          <p:nvPr>
            <p:ph sz="quarter" idx="17"/>
          </p:nvPr>
        </p:nvSpPr>
        <p:spPr>
          <a:xfrm>
            <a:off x="162630" y="1277377"/>
            <a:ext cx="2095342" cy="3177269"/>
          </a:xfrm>
        </p:spPr>
        <p:txBody>
          <a:bodyPr/>
          <a:lstStyle/>
          <a:p>
            <a:pPr marL="0" indent="0">
              <a:buNone/>
            </a:pPr>
            <a:r>
              <a:rPr lang="en-GB" sz="3200" dirty="0" smtClean="0"/>
              <a:t>DOI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 smtClean="0"/>
              <a:t>4056 DOIs registered since 2012</a:t>
            </a:r>
          </a:p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r>
              <a:rPr lang="en-GB" sz="2000" dirty="0" smtClean="0"/>
              <a:t>Collaboration with </a:t>
            </a:r>
            <a:r>
              <a:rPr lang="en-GB" sz="2000" dirty="0" err="1" smtClean="0"/>
              <a:t>DataCite</a:t>
            </a:r>
            <a:r>
              <a:rPr lang="en-GB" sz="2000" dirty="0" smtClean="0"/>
              <a:t> - CNRS INIST</a:t>
            </a:r>
            <a:endParaRPr lang="en-GB" sz="2000" dirty="0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smtClean="0"/>
              <a:t>Findable</a:t>
            </a:r>
            <a:endParaRPr lang="en-GB" dirty="0"/>
          </a:p>
          <a:p>
            <a:endParaRPr lang="en-GB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J-F. Perrin – Institut Laue Langevin 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971" y="-2817"/>
            <a:ext cx="6886029" cy="5146317"/>
          </a:xfrm>
          <a:prstGeom prst="rect">
            <a:avLst/>
          </a:prstGeom>
        </p:spPr>
      </p:pic>
      <p:grpSp>
        <p:nvGrpSpPr>
          <p:cNvPr id="14" name="Groupe 13"/>
          <p:cNvGrpSpPr/>
          <p:nvPr/>
        </p:nvGrpSpPr>
        <p:grpSpPr>
          <a:xfrm>
            <a:off x="5681101" y="550500"/>
            <a:ext cx="3462899" cy="1541695"/>
            <a:chOff x="4572642" y="737756"/>
            <a:chExt cx="4617198" cy="2055593"/>
          </a:xfrm>
        </p:grpSpPr>
        <p:sp>
          <p:nvSpPr>
            <p:cNvPr id="7" name="Ellipse 6"/>
            <p:cNvSpPr/>
            <p:nvPr/>
          </p:nvSpPr>
          <p:spPr>
            <a:xfrm>
              <a:off x="4572642" y="1013099"/>
              <a:ext cx="4353406" cy="178025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6309520" y="737756"/>
              <a:ext cx="2880320" cy="954108"/>
            </a:xfrm>
            <a:prstGeom prst="rect">
              <a:avLst/>
            </a:prstGeom>
            <a:solidFill>
              <a:srgbClr val="FFFCF3"/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prstClr val="black"/>
                  </a:solidFill>
                </a:rPr>
                <a:t>Linking data and people through ORCID/</a:t>
              </a:r>
              <a:r>
                <a:rPr lang="en-US" sz="1350" dirty="0" err="1">
                  <a:solidFill>
                    <a:prstClr val="black"/>
                  </a:solidFill>
                </a:rPr>
                <a:t>ResearcherID</a:t>
              </a:r>
              <a:endParaRPr lang="en-US" sz="135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2251620" y="2838963"/>
            <a:ext cx="5589240" cy="1947547"/>
            <a:chOff x="0" y="3789040"/>
            <a:chExt cx="7452320" cy="2596729"/>
          </a:xfrm>
          <a:blipFill>
            <a:blip r:embed="rId4"/>
            <a:stretch>
              <a:fillRect/>
            </a:stretch>
          </a:blipFill>
        </p:grpSpPr>
        <p:sp>
          <p:nvSpPr>
            <p:cNvPr id="8" name="Ellipse 7"/>
            <p:cNvSpPr/>
            <p:nvPr/>
          </p:nvSpPr>
          <p:spPr>
            <a:xfrm>
              <a:off x="0" y="3789040"/>
              <a:ext cx="7452320" cy="259672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2015716" y="3855517"/>
              <a:ext cx="3636404" cy="400109"/>
            </a:xfrm>
            <a:prstGeom prst="rect">
              <a:avLst/>
            </a:prstGeom>
            <a:solidFill>
              <a:srgbClr val="FFFCF3"/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prstClr val="black"/>
                  </a:solidFill>
                </a:rPr>
                <a:t>Linking data with publications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923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322761" y="1197928"/>
            <a:ext cx="6425202" cy="3233737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smtClean="0"/>
              <a:t>(Re)Usable: </a:t>
            </a:r>
            <a:r>
              <a:rPr lang="en-GB" dirty="0" err="1" smtClean="0"/>
              <a:t>DAaS</a:t>
            </a:r>
            <a:r>
              <a:rPr lang="en-GB" dirty="0" smtClean="0"/>
              <a:t> Visa</a:t>
            </a:r>
            <a:endParaRPr lang="en-GB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04" y="1572341"/>
            <a:ext cx="6094851" cy="30581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506" y="1954796"/>
            <a:ext cx="5532086" cy="280298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8018" y="2087707"/>
            <a:ext cx="5627695" cy="287481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761" y="1041485"/>
            <a:ext cx="7872488" cy="39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4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LL 2016_slides V1">
  <a:themeElements>
    <a:clrScheme name="ILL 2">
      <a:dk1>
        <a:srgbClr val="000000"/>
      </a:dk1>
      <a:lt1>
        <a:srgbClr val="FFFFFF"/>
      </a:lt1>
      <a:dk2>
        <a:srgbClr val="007CB0"/>
      </a:dk2>
      <a:lt2>
        <a:srgbClr val="FFFFFF"/>
      </a:lt2>
      <a:accent1>
        <a:srgbClr val="95ACBA"/>
      </a:accent1>
      <a:accent2>
        <a:srgbClr val="009FE3"/>
      </a:accent2>
      <a:accent3>
        <a:srgbClr val="004899"/>
      </a:accent3>
      <a:accent4>
        <a:srgbClr val="73B1C3"/>
      </a:accent4>
      <a:accent5>
        <a:srgbClr val="A2C73B"/>
      </a:accent5>
      <a:accent6>
        <a:srgbClr val="869C80"/>
      </a:accent6>
      <a:hlink>
        <a:srgbClr val="E6007E"/>
      </a:hlink>
      <a:folHlink>
        <a:srgbClr val="AF12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 ILL template 2016.potx" id="{E981C04A-1B03-4CFB-88FF-503105D55BC4}" vid="{B51AB738-6887-4526-AAE6-199ED1B6CB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 ILL template 2016</Template>
  <TotalTime>11585</TotalTime>
  <Words>687</Words>
  <Application>Microsoft Office PowerPoint</Application>
  <PresentationFormat>Affichage à l'écran (16:9)</PresentationFormat>
  <Paragraphs>138</Paragraphs>
  <Slides>16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16</vt:i4>
      </vt:variant>
    </vt:vector>
  </HeadingPairs>
  <TitlesOfParts>
    <vt:vector size="27" baseType="lpstr">
      <vt:lpstr>Arial</vt:lpstr>
      <vt:lpstr>Calibri</vt:lpstr>
      <vt:lpstr>Courier New</vt:lpstr>
      <vt:lpstr>DejaVu Sans</vt:lpstr>
      <vt:lpstr>Gill Sans MT</vt:lpstr>
      <vt:lpstr>Symbol</vt:lpstr>
      <vt:lpstr>Verdana</vt:lpstr>
      <vt:lpstr>Verdana Bold</vt:lpstr>
      <vt:lpstr>Wingdings</vt:lpstr>
      <vt:lpstr>ILL 2016_slides V1</vt:lpstr>
      <vt:lpstr>Office Theme</vt:lpstr>
      <vt:lpstr>Findable Accessible Interoperable Reusable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Management at a large scale facility.  Changes induced by data volume evolution.</dc:title>
  <dc:creator>Jean-Francois Perrin</dc:creator>
  <cp:lastModifiedBy>Jean-Francois Perrin</cp:lastModifiedBy>
  <cp:revision>108</cp:revision>
  <dcterms:created xsi:type="dcterms:W3CDTF">2016-11-23T15:29:45Z</dcterms:created>
  <dcterms:modified xsi:type="dcterms:W3CDTF">2019-11-04T12:57:03Z</dcterms:modified>
</cp:coreProperties>
</file>